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6" r:id="rId2"/>
    <p:sldId id="265" r:id="rId3"/>
    <p:sldId id="266" r:id="rId4"/>
    <p:sldId id="264" r:id="rId5"/>
    <p:sldId id="257" r:id="rId6"/>
    <p:sldId id="267" r:id="rId7"/>
    <p:sldId id="259" r:id="rId8"/>
    <p:sldId id="262" r:id="rId9"/>
    <p:sldId id="268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23D27-BA8F-4BAF-9EF6-FAEAD7BEE749}" type="datetimeFigureOut">
              <a:rPr lang="en-IN" smtClean="0"/>
              <a:t>19-11-2018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52AA-7C20-4753-ADAB-D36F083CD2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876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23D27-BA8F-4BAF-9EF6-FAEAD7BEE749}" type="datetimeFigureOut">
              <a:rPr lang="en-IN" smtClean="0"/>
              <a:t>19-11-2018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52AA-7C20-4753-ADAB-D36F083CD2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334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23D27-BA8F-4BAF-9EF6-FAEAD7BEE749}" type="datetimeFigureOut">
              <a:rPr lang="en-IN" smtClean="0"/>
              <a:t>19-11-2018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52AA-7C20-4753-ADAB-D36F083CD2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168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23D27-BA8F-4BAF-9EF6-FAEAD7BEE749}" type="datetimeFigureOut">
              <a:rPr lang="en-IN" smtClean="0"/>
              <a:t>19-11-2018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52AA-7C20-4753-ADAB-D36F083CD25C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2952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23D27-BA8F-4BAF-9EF6-FAEAD7BEE749}" type="datetimeFigureOut">
              <a:rPr lang="en-IN" smtClean="0"/>
              <a:t>19-11-2018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52AA-7C20-4753-ADAB-D36F083CD2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434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23D27-BA8F-4BAF-9EF6-FAEAD7BEE749}" type="datetimeFigureOut">
              <a:rPr lang="en-IN" smtClean="0"/>
              <a:t>19-11-2018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52AA-7C20-4753-ADAB-D36F083CD2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792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23D27-BA8F-4BAF-9EF6-FAEAD7BEE749}" type="datetimeFigureOut">
              <a:rPr lang="en-IN" smtClean="0"/>
              <a:t>19-11-2018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52AA-7C20-4753-ADAB-D36F083CD2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009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23D27-BA8F-4BAF-9EF6-FAEAD7BEE749}" type="datetimeFigureOut">
              <a:rPr lang="en-IN" smtClean="0"/>
              <a:t>19-11-2018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52AA-7C20-4753-ADAB-D36F083CD2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809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23D27-BA8F-4BAF-9EF6-FAEAD7BEE749}" type="datetimeFigureOut">
              <a:rPr lang="en-IN" smtClean="0"/>
              <a:t>19-11-2018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52AA-7C20-4753-ADAB-D36F083CD2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941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23D27-BA8F-4BAF-9EF6-FAEAD7BEE749}" type="datetimeFigureOut">
              <a:rPr lang="en-IN" smtClean="0"/>
              <a:t>19-11-2018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52AA-7C20-4753-ADAB-D36F083CD2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081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23D27-BA8F-4BAF-9EF6-FAEAD7BEE749}" type="datetimeFigureOut">
              <a:rPr lang="en-IN" smtClean="0"/>
              <a:t>19-11-2018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52AA-7C20-4753-ADAB-D36F083CD2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58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23D27-BA8F-4BAF-9EF6-FAEAD7BEE749}" type="datetimeFigureOut">
              <a:rPr lang="en-IN" smtClean="0"/>
              <a:t>19-11-2018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52AA-7C20-4753-ADAB-D36F083CD2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806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23D27-BA8F-4BAF-9EF6-FAEAD7BEE749}" type="datetimeFigureOut">
              <a:rPr lang="en-IN" smtClean="0"/>
              <a:t>19-11-2018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52AA-7C20-4753-ADAB-D36F083CD2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887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23D27-BA8F-4BAF-9EF6-FAEAD7BEE749}" type="datetimeFigureOut">
              <a:rPr lang="en-IN" smtClean="0"/>
              <a:t>19-11-2018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52AA-7C20-4753-ADAB-D36F083CD2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763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23D27-BA8F-4BAF-9EF6-FAEAD7BEE749}" type="datetimeFigureOut">
              <a:rPr lang="en-IN" smtClean="0"/>
              <a:t>19-11-2018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52AA-7C20-4753-ADAB-D36F083CD2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523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23D27-BA8F-4BAF-9EF6-FAEAD7BEE749}" type="datetimeFigureOut">
              <a:rPr lang="en-IN" smtClean="0"/>
              <a:t>19-11-2018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52AA-7C20-4753-ADAB-D36F083CD2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568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23D27-BA8F-4BAF-9EF6-FAEAD7BEE749}" type="datetimeFigureOut">
              <a:rPr lang="en-IN" smtClean="0"/>
              <a:t>19-11-2018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A52AA-7C20-4753-ADAB-D36F083CD2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417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EB23D27-BA8F-4BAF-9EF6-FAEAD7BEE749}" type="datetimeFigureOut">
              <a:rPr lang="en-IN" smtClean="0"/>
              <a:t>19-11-2018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A52AA-7C20-4753-ADAB-D36F083CD2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7218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8557A-BB60-459E-9DCA-FBC49ED56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7537" y="2757637"/>
            <a:ext cx="9432758" cy="2107934"/>
          </a:xfrm>
        </p:spPr>
        <p:txBody>
          <a:bodyPr/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Kernel function based on </a:t>
            </a:r>
            <a:r>
              <a:rPr lang="en-I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Ramanujam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sums for computer vision to diagnose pulmonary 										  diseases </a:t>
            </a: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r>
              <a:rPr lang="en-IN" sz="2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 512 – Computer Vision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Rakshith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Churchagundi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Amarnath									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Megha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Tatti</a:t>
            </a:r>
            <a:b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CWID: A20424771		</a:t>
            </a:r>
            <a:r>
              <a:rPr lang="en-US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		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CWID:A20427027</a:t>
            </a:r>
            <a:endParaRPr lang="en-IN" sz="1800" i="1" dirty="0"/>
          </a:p>
        </p:txBody>
      </p:sp>
    </p:spTree>
    <p:extLst>
      <p:ext uri="{BB962C8B-B14F-4D97-AF65-F5344CB8AC3E}">
        <p14:creationId xmlns:p14="http://schemas.microsoft.com/office/powerpoint/2010/main" val="1843214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7ECE8-7408-4D1E-9A1E-8E76C7EE9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11329866" cy="6072369"/>
          </a:xfrm>
        </p:spPr>
        <p:txBody>
          <a:bodyPr/>
          <a:lstStyle/>
          <a:p>
            <a:r>
              <a:rPr lang="en-US" dirty="0"/>
              <a:t>								Thank You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br>
              <a:rPr lang="en-US" dirty="0">
                <a:sym typeface="Wingdings" panose="05000000000000000000" pitchFamily="2" charset="2"/>
              </a:rPr>
            </a:br>
            <a:br>
              <a:rPr lang="en-US" dirty="0">
                <a:sym typeface="Wingdings" panose="05000000000000000000" pitchFamily="2" charset="2"/>
              </a:rPr>
            </a:br>
            <a:br>
              <a:rPr lang="en-US" dirty="0">
                <a:sym typeface="Wingdings" panose="05000000000000000000" pitchFamily="2" charset="2"/>
              </a:rPr>
            </a:br>
            <a:br>
              <a:rPr lang="en-US" dirty="0">
                <a:sym typeface="Wingdings" panose="05000000000000000000" pitchFamily="2" charset="2"/>
              </a:rPr>
            </a:br>
            <a:br>
              <a:rPr lang="en-US" dirty="0">
                <a:sym typeface="Wingdings" panose="05000000000000000000" pitchFamily="2" charset="2"/>
              </a:rPr>
            </a:br>
            <a:br>
              <a:rPr lang="en-US" dirty="0">
                <a:sym typeface="Wingdings" panose="05000000000000000000" pitchFamily="2" charset="2"/>
              </a:rPr>
            </a:br>
            <a:br>
              <a:rPr lang="en-US" dirty="0">
                <a:sym typeface="Wingdings" panose="05000000000000000000" pitchFamily="2" charset="2"/>
              </a:rPr>
            </a:br>
            <a:br>
              <a:rPr lang="en-US" dirty="0">
                <a:sym typeface="Wingdings" panose="05000000000000000000" pitchFamily="2" charset="2"/>
              </a:rPr>
            </a:br>
            <a:r>
              <a:rPr lang="en-US">
                <a:sym typeface="Wingdings" panose="05000000000000000000" pitchFamily="2" charset="2"/>
              </a:rPr>
              <a:t>Any Questions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??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EEDB93-50E0-468C-A2EB-8654A173D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35" y="2074245"/>
            <a:ext cx="4857050" cy="240043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164F82-53EC-4C5E-B66F-C0FF1DF0C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004" y="2074245"/>
            <a:ext cx="4908059" cy="2400432"/>
          </a:xfrm>
          <a:prstGeom prst="rect">
            <a:avLst/>
          </a:prstGeom>
        </p:spPr>
      </p:pic>
      <p:pic>
        <p:nvPicPr>
          <p:cNvPr id="12" name="Graphic 11" descr="Medical">
            <a:extLst>
              <a:ext uri="{FF2B5EF4-FFF2-40B4-BE49-F238E27FC236}">
                <a16:creationId xmlns:a16="http://schemas.microsoft.com/office/drawing/2014/main" id="{B2C56C8F-3077-4E7E-BFD6-E332DCA58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8094" y="28172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59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DF21-B044-4244-B53F-6C7313E99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06" y="452718"/>
            <a:ext cx="9815015" cy="6284966"/>
          </a:xfrm>
        </p:spPr>
        <p:txBody>
          <a:bodyPr/>
          <a:lstStyle/>
          <a:p>
            <a:r>
              <a:rPr lang="en-US" dirty="0"/>
              <a:t>								</a:t>
            </a:r>
            <a:r>
              <a:rPr lang="en-US" b="1" dirty="0"/>
              <a:t>The problem</a:t>
            </a:r>
            <a:r>
              <a:rPr lang="en-US" b="1" dirty="0">
                <a:latin typeface="Arial Black" panose="020B0A04020102020204" pitchFamily="34" charset="0"/>
              </a:rPr>
              <a:t>?</a:t>
            </a:r>
            <a:br>
              <a:rPr lang="en-US" b="1" dirty="0">
                <a:latin typeface="Arial Black" panose="020B0A04020102020204" pitchFamily="34" charset="0"/>
              </a:rPr>
            </a:b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							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								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Pulmonary disease detection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							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 in diagnosis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&gt; Failure to detect in time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				&gt; Failure in monitoring strategies</a:t>
            </a:r>
          </a:p>
        </p:txBody>
      </p:sp>
      <p:graphicFrame>
        <p:nvGraphicFramePr>
          <p:cNvPr id="4" name="Object 5">
            <a:hlinkClick r:id="" action="ppaction://ole?verb=0"/>
            <a:extLst>
              <a:ext uri="{FF2B5EF4-FFF2-40B4-BE49-F238E27FC236}">
                <a16:creationId xmlns:a16="http://schemas.microsoft.com/office/drawing/2014/main" id="{97B88D9B-8A65-4A0F-BEA2-FD950D9ABA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2225142"/>
              </p:ext>
            </p:extLst>
          </p:nvPr>
        </p:nvGraphicFramePr>
        <p:xfrm>
          <a:off x="167882" y="2328111"/>
          <a:ext cx="3465654" cy="3019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" name="Microsoft ClipArt Gallery" r:id="rId3" imgW="4493880" imgH="3342960" progId="">
                  <p:embed/>
                </p:oleObj>
              </mc:Choice>
              <mc:Fallback>
                <p:oleObj name="Microsoft ClipArt Gallery" r:id="rId3" imgW="4493880" imgH="3342960" progId="">
                  <p:embed/>
                  <p:pic>
                    <p:nvPicPr>
                      <p:cNvPr id="2050" name="Object 5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A96B047A-37A8-4E69-9EFF-B80BF4DA9E5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882" y="2328111"/>
                        <a:ext cx="3465654" cy="30199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5566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8DCCD-77AE-4A45-9913-CDA48D08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87" y="447905"/>
            <a:ext cx="9598447" cy="3431076"/>
          </a:xfrm>
        </p:spPr>
        <p:txBody>
          <a:bodyPr/>
          <a:lstStyle/>
          <a:p>
            <a:r>
              <a:rPr lang="en-US" dirty="0"/>
              <a:t>								</a:t>
            </a:r>
            <a:r>
              <a:rPr lang="en-US" b="1" dirty="0"/>
              <a:t>Remedy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enabled medical imaging </a:t>
            </a:r>
            <a:b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Helps pathologists to interpret the patients data more effectively.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assists physicians to obtain a better picture of patients’ prognosis.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233E53-7D7E-4E38-A98D-262A68AA0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94" y="2998269"/>
            <a:ext cx="8883619" cy="3662412"/>
          </a:xfrm>
        </p:spPr>
      </p:pic>
    </p:spTree>
    <p:extLst>
      <p:ext uri="{BB962C8B-B14F-4D97-AF65-F5344CB8AC3E}">
        <p14:creationId xmlns:p14="http://schemas.microsoft.com/office/powerpoint/2010/main" val="1620202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4BE71-E2EC-43C9-A72A-0814AC349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11366217" cy="6135775"/>
          </a:xfrm>
        </p:spPr>
        <p:txBody>
          <a:bodyPr/>
          <a:lstStyle/>
          <a:p>
            <a:r>
              <a:rPr lang="en-US" dirty="0"/>
              <a:t>									</a:t>
            </a:r>
            <a:r>
              <a:rPr lang="en-US" b="1" dirty="0"/>
              <a:t>Actions</a:t>
            </a:r>
            <a:br>
              <a:rPr lang="en-US" dirty="0"/>
            </a:br>
            <a:r>
              <a:rPr lang="en-US" sz="2400" dirty="0"/>
              <a:t>What are edges in an image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br>
              <a:rPr lang="en-US" dirty="0"/>
            </a:br>
            <a:br>
              <a:rPr lang="en-US" sz="2000" dirty="0"/>
            </a:br>
            <a:r>
              <a:rPr lang="en-US" sz="2000" dirty="0"/>
              <a:t>&gt; </a:t>
            </a:r>
            <a:r>
              <a:rPr lang="en-US" altLang="en-US" sz="2000" dirty="0"/>
              <a:t>Edges are those places in an image that correspond to object boundaries.</a:t>
            </a:r>
            <a:br>
              <a:rPr lang="en-US" altLang="en-US" sz="2000" dirty="0"/>
            </a:br>
            <a:r>
              <a:rPr lang="en-US" altLang="en-US" sz="2000" dirty="0"/>
              <a:t>&gt; Edges are pixels where image brightness changes abruptly. </a:t>
            </a:r>
            <a:br>
              <a:rPr lang="en-US" altLang="en-US" dirty="0"/>
            </a:b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		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Brigntness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dirty="0"/>
              <a:t>													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</a:p>
        </p:txBody>
      </p:sp>
      <p:pic>
        <p:nvPicPr>
          <p:cNvPr id="4" name="Content Placeholder 3" descr="C:\My Documents\Cis581\Project2\IdealEdge.GIF">
            <a:extLst>
              <a:ext uri="{FF2B5EF4-FFF2-40B4-BE49-F238E27FC236}">
                <a16:creationId xmlns:a16="http://schemas.microsoft.com/office/drawing/2014/main" id="{D1F47C7D-E282-42BF-A744-7DAF25AD40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17" y="2933499"/>
            <a:ext cx="1432962" cy="143296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My Documents\Cis581\Project2\RealEdge.GIF">
            <a:extLst>
              <a:ext uri="{FF2B5EF4-FFF2-40B4-BE49-F238E27FC236}">
                <a16:creationId xmlns:a16="http://schemas.microsoft.com/office/drawing/2014/main" id="{E73B1B7B-458B-4AF5-A010-AC2EA725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671" y="2933499"/>
            <a:ext cx="1432962" cy="143296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7BC49A-D64D-4049-91A8-D4720CB9C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671" y="4773208"/>
            <a:ext cx="1432962" cy="1383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C87D16-4DEA-45AE-9F37-4FCD0A4D01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17" y="4773208"/>
            <a:ext cx="1432962" cy="140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71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B3C9-9CBE-488F-AEA9-D0115CCC4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						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51A3F-FCC0-441B-8669-439C4F6BC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336" y="664144"/>
            <a:ext cx="9236518" cy="558425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ea typeface="SimSun" panose="02010600030101010101" pitchFamily="2" charset="-122"/>
              </a:rPr>
              <a:t>					</a:t>
            </a:r>
            <a:r>
              <a:rPr lang="en-US" altLang="zh-CN" sz="2400" b="1" dirty="0">
                <a:ea typeface="SimSun" panose="02010600030101010101" pitchFamily="2" charset="-122"/>
              </a:rPr>
              <a:t>Using Computer Vision Methods</a:t>
            </a:r>
          </a:p>
          <a:p>
            <a:pPr marL="0" indent="0">
              <a:buNone/>
            </a:pPr>
            <a:r>
              <a:rPr lang="en-US" altLang="zh-CN" dirty="0">
                <a:ea typeface="SimSun" panose="02010600030101010101" pitchFamily="2" charset="-122"/>
              </a:rPr>
              <a:t>	</a:t>
            </a:r>
          </a:p>
          <a:p>
            <a:pPr marL="0" indent="0">
              <a:buNone/>
            </a:pPr>
            <a:endParaRPr lang="en-US" altLang="zh-CN" dirty="0"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altLang="zh-CN" dirty="0"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altLang="zh-CN" dirty="0"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altLang="zh-CN" dirty="0">
              <a:ea typeface="SimSun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dirty="0">
                <a:ea typeface="SimSun" panose="02010600030101010101" pitchFamily="2" charset="-122"/>
              </a:rPr>
              <a:t>	</a:t>
            </a:r>
          </a:p>
          <a:p>
            <a:pPr marL="0" indent="0">
              <a:buNone/>
            </a:pPr>
            <a:r>
              <a:rPr lang="en-US" altLang="zh-CN" dirty="0">
                <a:ea typeface="SimSun" panose="02010600030101010101" pitchFamily="2" charset="-122"/>
              </a:rPr>
              <a:t>	Image Kernels				  RS Kernel Matrix for 2</a:t>
            </a:r>
            <a:r>
              <a:rPr lang="en-US" altLang="zh-CN" baseline="30000" dirty="0">
                <a:ea typeface="SimSun" panose="02010600030101010101" pitchFamily="2" charset="-122"/>
              </a:rPr>
              <a:t>nd</a:t>
            </a:r>
            <a:r>
              <a:rPr lang="en-US" altLang="zh-CN" dirty="0">
                <a:ea typeface="SimSun" panose="02010600030101010101" pitchFamily="2" charset="-122"/>
              </a:rPr>
              <a:t> order</a:t>
            </a:r>
          </a:p>
          <a:p>
            <a:pPr marL="0" indent="0">
              <a:buNone/>
            </a:pPr>
            <a:endParaRPr lang="en-US" altLang="zh-CN" dirty="0">
              <a:ea typeface="SimSun" panose="02010600030101010101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01AEF-9A39-4302-B9CA-5268C43AE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19" y="2064674"/>
            <a:ext cx="1766134" cy="1766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3A154-FCDD-485F-9DA7-2183BE3A5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71" y="2014525"/>
            <a:ext cx="4026095" cy="181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20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BE27-5466-42BF-A7AE-97B59AA09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346967" cy="6236840"/>
          </a:xfrm>
        </p:spPr>
        <p:txBody>
          <a:bodyPr/>
          <a:lstStyle/>
          <a:p>
            <a:r>
              <a:rPr lang="en-US" dirty="0"/>
              <a:t>							</a:t>
            </a:r>
            <a:r>
              <a:rPr lang="en-US" b="1" dirty="0"/>
              <a:t>	 Procedure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	</a:t>
            </a:r>
            <a:r>
              <a:rPr lang="en-US" sz="1600" dirty="0"/>
              <a:t>We have the kernel matrix corresponding to the </a:t>
            </a:r>
            <a:r>
              <a:rPr lang="en-US" sz="1600" i="1" dirty="0"/>
              <a:t>q </a:t>
            </a:r>
            <a:r>
              <a:rPr lang="en-US" sz="1600" dirty="0"/>
              <a:t>= 1 as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	It means that Ramanujan image kernel can be used as gradient</a:t>
            </a:r>
            <a:br>
              <a:rPr lang="en-US" sz="1600" dirty="0"/>
            </a:br>
            <a:r>
              <a:rPr lang="en-US" sz="1600" dirty="0"/>
              <a:t>	matrix.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A81C5-C512-4A4C-94F7-34D380B64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Ramanujam</a:t>
            </a:r>
            <a:r>
              <a:rPr lang="en-US" dirty="0"/>
              <a:t> sums</a:t>
            </a:r>
          </a:p>
          <a:p>
            <a:endParaRPr lang="en-US" dirty="0"/>
          </a:p>
          <a:p>
            <a:r>
              <a:rPr lang="en-US" dirty="0"/>
              <a:t>X gradient image kernel  [-1, 1]</a:t>
            </a:r>
          </a:p>
          <a:p>
            <a:r>
              <a:rPr lang="en-US" dirty="0"/>
              <a:t>Y gradient image kernel      1</a:t>
            </a:r>
          </a:p>
          <a:p>
            <a:pPr marL="3657600" lvl="8" indent="0">
              <a:buNone/>
            </a:pPr>
            <a:r>
              <a:rPr lang="en-US" dirty="0"/>
              <a:t> </a:t>
            </a:r>
            <a:r>
              <a:rPr lang="en-US" sz="2000" dirty="0"/>
              <a:t>-1  </a:t>
            </a:r>
          </a:p>
          <a:p>
            <a:pPr marL="3657600" lvl="8" indent="0">
              <a:buNone/>
            </a:pPr>
            <a:endParaRPr lang="en-US" sz="2000" dirty="0"/>
          </a:p>
          <a:p>
            <a:pPr marL="3657600" lvl="8" indent="0">
              <a:buNone/>
            </a:pPr>
            <a:endParaRPr lang="en-US" sz="2000" dirty="0"/>
          </a:p>
          <a:p>
            <a:pPr marL="3657600" lvl="8" indent="0">
              <a:buNone/>
            </a:pPr>
            <a:endParaRPr lang="en-US" sz="2000" dirty="0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BBE6C238-7AD8-4B18-8EE6-11A7C70FE9C5}"/>
              </a:ext>
            </a:extLst>
          </p:cNvPr>
          <p:cNvSpPr/>
          <p:nvPr/>
        </p:nvSpPr>
        <p:spPr>
          <a:xfrm>
            <a:off x="4762097" y="3383280"/>
            <a:ext cx="166038" cy="697831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D146BF06-5BD3-40EE-9E49-ADA6E019D5B9}"/>
              </a:ext>
            </a:extLst>
          </p:cNvPr>
          <p:cNvSpPr/>
          <p:nvPr/>
        </p:nvSpPr>
        <p:spPr>
          <a:xfrm>
            <a:off x="5138687" y="3383280"/>
            <a:ext cx="122723" cy="697831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F90E36-9F35-46B4-9222-31BC96D6D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92" y="5113488"/>
            <a:ext cx="1574881" cy="62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03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F7C0-94F2-456D-8CDC-5E5D8CCE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					Image to Edge map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731A18-C53B-4FE2-885B-3B4E6A45E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966" y="1853249"/>
            <a:ext cx="9909209" cy="494218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Edge Detection Using RS Kernel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IN" i="1" dirty="0"/>
              <a:t>							</a:t>
            </a:r>
          </a:p>
          <a:p>
            <a:pPr marL="0" indent="0">
              <a:buNone/>
            </a:pPr>
            <a:r>
              <a:rPr lang="en-IN" i="1" dirty="0"/>
              <a:t>				</a:t>
            </a:r>
          </a:p>
          <a:p>
            <a:pPr marL="0" indent="0">
              <a:buNone/>
            </a:pPr>
            <a:endParaRPr lang="en-IN" i="1" dirty="0"/>
          </a:p>
          <a:p>
            <a:pPr marL="0" indent="0">
              <a:buNone/>
            </a:pPr>
            <a:r>
              <a:rPr lang="en-IN" i="1" dirty="0"/>
              <a:t>	</a:t>
            </a:r>
          </a:p>
          <a:p>
            <a:pPr marL="0" indent="0">
              <a:buNone/>
            </a:pPr>
            <a:r>
              <a:rPr lang="en-IN" i="1" dirty="0"/>
              <a:t>			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591028-CA77-4E8D-B866-93427C3F6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101" y="2748403"/>
            <a:ext cx="2640795" cy="2832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2A29F9-F5BD-4A0F-A23F-666002EA4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27" y="2748403"/>
            <a:ext cx="2979918" cy="2832419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F10EB318-59CE-4169-ABDA-FEBD3FA84A21}"/>
              </a:ext>
            </a:extLst>
          </p:cNvPr>
          <p:cNvSpPr/>
          <p:nvPr/>
        </p:nvSpPr>
        <p:spPr>
          <a:xfrm>
            <a:off x="4447761" y="4696239"/>
            <a:ext cx="2201517" cy="36774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6E6FBA-4F90-454C-A339-2E186DB5E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218" y="3723994"/>
            <a:ext cx="3143537" cy="881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D2A385-7960-41B5-B70C-17EF10198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812" y="5020917"/>
            <a:ext cx="1891426" cy="93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01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0DC99-C991-4E16-AA79-9A2CBA85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472095" cy="6313842"/>
          </a:xfrm>
        </p:spPr>
        <p:txBody>
          <a:bodyPr/>
          <a:lstStyle/>
          <a:p>
            <a:r>
              <a:rPr lang="en-US" dirty="0"/>
              <a:t>									Results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											   </a:t>
            </a:r>
            <a:r>
              <a:rPr lang="en-US" sz="2400" dirty="0"/>
              <a:t>Left Top Ruptured (TB infected)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														</a:t>
            </a:r>
            <a:r>
              <a:rPr lang="en-US" sz="2400" dirty="0"/>
              <a:t>Ripped lungs   (TB infected)	</a:t>
            </a:r>
            <a:r>
              <a:rPr lang="en-US" dirty="0"/>
              <a:t>													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												</a:t>
            </a:r>
            <a:r>
              <a:rPr lang="en-US" sz="2400" dirty="0"/>
              <a:t>Lungs Intact  (Healthy)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								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						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				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41F515-AAEA-4A41-A7FD-8012172665B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8714" y="3252068"/>
            <a:ext cx="2701925" cy="1623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91F700-6A83-46A9-AA05-39FC068B48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78714" y="1401418"/>
            <a:ext cx="2701925" cy="167386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847F9E3-4491-4BA0-B160-6EE0A7DF649F}"/>
              </a:ext>
            </a:extLst>
          </p:cNvPr>
          <p:cNvSpPr/>
          <p:nvPr/>
        </p:nvSpPr>
        <p:spPr>
          <a:xfrm>
            <a:off x="4249554" y="1823987"/>
            <a:ext cx="2406315" cy="51976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A53F754-EF3F-4DF9-8D47-37CF22619D41}"/>
              </a:ext>
            </a:extLst>
          </p:cNvPr>
          <p:cNvSpPr/>
          <p:nvPr/>
        </p:nvSpPr>
        <p:spPr>
          <a:xfrm>
            <a:off x="4249554" y="3850106"/>
            <a:ext cx="2406315" cy="51976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D9AAB1B-6C81-49E2-9681-45152ED23D26}"/>
              </a:ext>
            </a:extLst>
          </p:cNvPr>
          <p:cNvSpPr/>
          <p:nvPr/>
        </p:nvSpPr>
        <p:spPr>
          <a:xfrm>
            <a:off x="4249554" y="5577510"/>
            <a:ext cx="2406315" cy="51976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120A97-B9F2-4AD1-A407-77BD4C2DC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14" y="5159141"/>
            <a:ext cx="2701925" cy="142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50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1DC87-D49A-4F5F-9E96-E87D73D09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				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B6E4F-EE1A-4477-8D7B-3785887FB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3</a:t>
            </a:r>
            <a:r>
              <a:rPr lang="en-IN" baseline="30000" dirty="0"/>
              <a:t>rd</a:t>
            </a:r>
            <a:r>
              <a:rPr lang="en-IN" dirty="0"/>
              <a:t> order kernel matrix, can be applied in the health care sector, where accuracy and precise image detection is of utmost importance. </a:t>
            </a:r>
            <a:endParaRPr lang="en-US" dirty="0"/>
          </a:p>
          <a:p>
            <a:r>
              <a:rPr lang="en-IN" dirty="0"/>
              <a:t>Promising Results: Since the new kernel is entirely based on the numerical computations.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122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825</TotalTime>
  <Words>75</Words>
  <Application>Microsoft Office PowerPoint</Application>
  <PresentationFormat>Widescreen</PresentationFormat>
  <Paragraphs>40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SimSun</vt:lpstr>
      <vt:lpstr>Arial</vt:lpstr>
      <vt:lpstr>Arial Black</vt:lpstr>
      <vt:lpstr>Century Gothic</vt:lpstr>
      <vt:lpstr>Times New Roman</vt:lpstr>
      <vt:lpstr>Wingdings</vt:lpstr>
      <vt:lpstr>Wingdings 3</vt:lpstr>
      <vt:lpstr>Ion</vt:lpstr>
      <vt:lpstr>Microsoft ClipArt Gallery</vt:lpstr>
      <vt:lpstr> Implementation of Kernel function based on Ramanujam  sums for computer vision to diagnose pulmonary             diseases         CS 512 – Computer Vision   Rakshith Churchagundi Amarnath         Megha Tatti CWID: A20424771             CWID:A20427027</vt:lpstr>
      <vt:lpstr>        The problem?                  Pulmonary disease detection          &gt; Failure in diagnosis          &gt; Failure to detect in time          &gt; Failure in monitoring strategies</vt:lpstr>
      <vt:lpstr>        Remedy   AI enabled medical imaging  &gt; Helps pathologists to interpret the patients data more effectively.  &gt; assists physicians to obtain a better picture of patients’ prognosis.</vt:lpstr>
      <vt:lpstr>         Actions What are edges in an image ?  &gt; Edges are those places in an image that correspond to object boundaries. &gt; Edges are pixels where image brightness changes abruptly.           Brigntness               Spatial</vt:lpstr>
      <vt:lpstr>          </vt:lpstr>
      <vt:lpstr>         Procedure        We have the kernel matrix corresponding to the q = 1 as   It means that Ramanujan image kernel can be used as gradient  matrix.</vt:lpstr>
      <vt:lpstr>      Image to Edge map</vt:lpstr>
      <vt:lpstr>         Results                  Left Top Ruptured (TB infected)                 Ripped lungs   (TB infected)                              Lungs Intact  (Healthy)                              </vt:lpstr>
      <vt:lpstr>       Applications</vt:lpstr>
      <vt:lpstr>        Thank You         Any Questions??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Ganesh T, Sheela</dc:creator>
  <cp:lastModifiedBy>Megha Tatti</cp:lastModifiedBy>
  <cp:revision>140</cp:revision>
  <dcterms:created xsi:type="dcterms:W3CDTF">2018-11-17T13:56:05Z</dcterms:created>
  <dcterms:modified xsi:type="dcterms:W3CDTF">2018-11-20T05:17:08Z</dcterms:modified>
</cp:coreProperties>
</file>